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27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5.jpeg"/><Relationship Id="rId22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 hidden="1"/>
          <p:cNvSpPr/>
          <p:nvPr/>
        </p:nvSpPr>
        <p:spPr>
          <a:xfrm>
            <a:off x="3240" y="6516000"/>
            <a:ext cx="12187440" cy="128160"/>
          </a:xfrm>
          <a:prstGeom prst="rect">
            <a:avLst/>
          </a:prstGeom>
          <a:solidFill>
            <a:srgbClr val="009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2" hidden="1"/>
          <p:cNvSpPr/>
          <p:nvPr/>
        </p:nvSpPr>
        <p:spPr>
          <a:xfrm>
            <a:off x="3240" y="6627240"/>
            <a:ext cx="12187440" cy="229320"/>
          </a:xfrm>
          <a:prstGeom prst="rect">
            <a:avLst/>
          </a:prstGeom>
          <a:solidFill>
            <a:srgbClr val="005A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622800" y="6603120"/>
            <a:ext cx="2494800" cy="25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1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PARTNER.SHIP.REDEFINED.</a:t>
            </a:r>
            <a:endParaRPr lang="pl-PL" sz="1100" b="0" strike="noStrike" spc="-1">
              <a:latin typeface="Arial"/>
            </a:endParaRPr>
          </a:p>
        </p:txBody>
      </p:sp>
      <p:sp>
        <p:nvSpPr>
          <p:cNvPr id="3" name="CustomShape 4" hidden="1"/>
          <p:cNvSpPr/>
          <p:nvPr/>
        </p:nvSpPr>
        <p:spPr>
          <a:xfrm>
            <a:off x="11124720" y="6620400"/>
            <a:ext cx="286560" cy="22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>
              <a:lnSpc>
                <a:spcPct val="100000"/>
              </a:lnSpc>
            </a:pPr>
            <a:fld id="{B53CF97C-18AE-44E2-83E4-B3BDA534A7C6}" type="slidenum">
              <a:rPr lang="pl-PL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‹#›</a:t>
            </a:fld>
            <a:endParaRPr lang="pl-PL" sz="1100" b="0" strike="noStrike" spc="-1">
              <a:latin typeface="Arial"/>
            </a:endParaRPr>
          </a:p>
        </p:txBody>
      </p:sp>
      <p:pic>
        <p:nvPicPr>
          <p:cNvPr id="4" name="Picture 14"/>
          <p:cNvPicPr/>
          <p:nvPr/>
        </p:nvPicPr>
        <p:blipFill>
          <a:blip r:embed="rId15"/>
          <a:stretch/>
        </p:blipFill>
        <p:spPr>
          <a:xfrm>
            <a:off x="10680840" y="317160"/>
            <a:ext cx="886320" cy="513000"/>
          </a:xfrm>
          <a:prstGeom prst="rect">
            <a:avLst/>
          </a:prstGeom>
          <a:ln>
            <a:noFill/>
          </a:ln>
        </p:spPr>
      </p:pic>
      <p:pic>
        <p:nvPicPr>
          <p:cNvPr id="5" name="Picture 3"/>
          <p:cNvPicPr/>
          <p:nvPr/>
        </p:nvPicPr>
        <p:blipFill>
          <a:blip r:embed="rId16"/>
          <a:stretch/>
        </p:blipFill>
        <p:spPr>
          <a:xfrm>
            <a:off x="-357840" y="874080"/>
            <a:ext cx="5477760" cy="4316760"/>
          </a:xfrm>
          <a:prstGeom prst="rect">
            <a:avLst/>
          </a:prstGeom>
          <a:ln>
            <a:noFill/>
          </a:ln>
        </p:spPr>
      </p:pic>
      <p:pic>
        <p:nvPicPr>
          <p:cNvPr id="6" name="Picture 8"/>
          <p:cNvPicPr/>
          <p:nvPr/>
        </p:nvPicPr>
        <p:blipFill>
          <a:blip r:embed="rId17"/>
          <a:stretch/>
        </p:blipFill>
        <p:spPr>
          <a:xfrm>
            <a:off x="2711520" y="4094280"/>
            <a:ext cx="1442160" cy="835200"/>
          </a:xfrm>
          <a:prstGeom prst="rect">
            <a:avLst/>
          </a:prstGeom>
          <a:ln>
            <a:noFill/>
          </a:ln>
        </p:spPr>
      </p:pic>
      <p:sp>
        <p:nvSpPr>
          <p:cNvPr id="7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8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3240" y="6516000"/>
            <a:ext cx="12187440" cy="128160"/>
          </a:xfrm>
          <a:prstGeom prst="rect">
            <a:avLst/>
          </a:prstGeom>
          <a:solidFill>
            <a:srgbClr val="009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3240" y="6627240"/>
            <a:ext cx="12187440" cy="229320"/>
          </a:xfrm>
          <a:prstGeom prst="rect">
            <a:avLst/>
          </a:prstGeom>
          <a:solidFill>
            <a:srgbClr val="005A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>
            <a:off x="622800" y="6603120"/>
            <a:ext cx="2494800" cy="25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1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PARTNER.SHIP.REDEFINED.</a:t>
            </a:r>
            <a:endParaRPr lang="pl-PL" sz="1100" b="0" strike="noStrike" spc="-1"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11124720" y="6620400"/>
            <a:ext cx="286560" cy="22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>
              <a:lnSpc>
                <a:spcPct val="100000"/>
              </a:lnSpc>
            </a:pPr>
            <a:fld id="{996A80EF-C1C2-43C5-98B1-DE48F9E18F53}" type="slidenum">
              <a:rPr lang="pl-PL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‹#›</a:t>
            </a:fld>
            <a:endParaRPr lang="pl-PL" sz="1100" b="0" strike="noStrike" spc="-1">
              <a:latin typeface="Arial"/>
            </a:endParaRPr>
          </a:p>
        </p:txBody>
      </p:sp>
      <p:pic>
        <p:nvPicPr>
          <p:cNvPr id="49" name="Picture 14"/>
          <p:cNvPicPr/>
          <p:nvPr/>
        </p:nvPicPr>
        <p:blipFill>
          <a:blip r:embed="rId14"/>
          <a:stretch/>
        </p:blipFill>
        <p:spPr>
          <a:xfrm>
            <a:off x="10680840" y="317160"/>
            <a:ext cx="886320" cy="513000"/>
          </a:xfrm>
          <a:prstGeom prst="rect">
            <a:avLst/>
          </a:prstGeom>
          <a:ln>
            <a:noFill/>
          </a:ln>
        </p:spPr>
      </p:pic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 hidden="1"/>
          <p:cNvSpPr/>
          <p:nvPr/>
        </p:nvSpPr>
        <p:spPr>
          <a:xfrm>
            <a:off x="3240" y="6516000"/>
            <a:ext cx="12187440" cy="128160"/>
          </a:xfrm>
          <a:prstGeom prst="rect">
            <a:avLst/>
          </a:prstGeom>
          <a:solidFill>
            <a:srgbClr val="009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2" hidden="1"/>
          <p:cNvSpPr/>
          <p:nvPr/>
        </p:nvSpPr>
        <p:spPr>
          <a:xfrm>
            <a:off x="3240" y="6627240"/>
            <a:ext cx="12187440" cy="229320"/>
          </a:xfrm>
          <a:prstGeom prst="rect">
            <a:avLst/>
          </a:prstGeom>
          <a:solidFill>
            <a:srgbClr val="005A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3" hidden="1"/>
          <p:cNvSpPr/>
          <p:nvPr/>
        </p:nvSpPr>
        <p:spPr>
          <a:xfrm>
            <a:off x="622800" y="6603120"/>
            <a:ext cx="2494800" cy="25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1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PARTNER.SHIP.REDEFINED.</a:t>
            </a:r>
            <a:endParaRPr lang="pl-PL" sz="1100" b="0" strike="noStrike" spc="-1">
              <a:latin typeface="Arial"/>
            </a:endParaRPr>
          </a:p>
        </p:txBody>
      </p:sp>
      <p:sp>
        <p:nvSpPr>
          <p:cNvPr id="91" name="CustomShape 4" hidden="1"/>
          <p:cNvSpPr/>
          <p:nvPr/>
        </p:nvSpPr>
        <p:spPr>
          <a:xfrm>
            <a:off x="11124720" y="6620400"/>
            <a:ext cx="286560" cy="22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>
              <a:lnSpc>
                <a:spcPct val="100000"/>
              </a:lnSpc>
            </a:pPr>
            <a:fld id="{96CC0DA5-BDC0-4237-B8EF-6F0C49480E7B}" type="slidenum">
              <a:rPr lang="pl-PL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‹#›</a:t>
            </a:fld>
            <a:endParaRPr lang="pl-PL" sz="1100" b="0" strike="noStrike" spc="-1">
              <a:latin typeface="Arial"/>
            </a:endParaRPr>
          </a:p>
        </p:txBody>
      </p:sp>
      <p:pic>
        <p:nvPicPr>
          <p:cNvPr id="92" name="Picture 14"/>
          <p:cNvPicPr/>
          <p:nvPr/>
        </p:nvPicPr>
        <p:blipFill>
          <a:blip r:embed="rId15"/>
          <a:stretch/>
        </p:blipFill>
        <p:spPr>
          <a:xfrm>
            <a:off x="10680840" y="317160"/>
            <a:ext cx="886320" cy="513000"/>
          </a:xfrm>
          <a:prstGeom prst="rect">
            <a:avLst/>
          </a:prstGeom>
          <a:ln>
            <a:noFill/>
          </a:ln>
        </p:spPr>
      </p:pic>
      <p:pic>
        <p:nvPicPr>
          <p:cNvPr id="93" name="Picture 18"/>
          <p:cNvPicPr/>
          <p:nvPr/>
        </p:nvPicPr>
        <p:blipFill>
          <a:blip r:embed="rId16"/>
          <a:stretch/>
        </p:blipFill>
        <p:spPr>
          <a:xfrm>
            <a:off x="-391320" y="835920"/>
            <a:ext cx="5477760" cy="4316760"/>
          </a:xfrm>
          <a:prstGeom prst="rect">
            <a:avLst/>
          </a:prstGeom>
          <a:ln>
            <a:noFill/>
          </a:ln>
        </p:spPr>
      </p:pic>
      <p:sp>
        <p:nvSpPr>
          <p:cNvPr id="94" name="CustomShape 5"/>
          <p:cNvSpPr/>
          <p:nvPr/>
        </p:nvSpPr>
        <p:spPr>
          <a:xfrm>
            <a:off x="719280" y="1700640"/>
            <a:ext cx="3434400" cy="224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93BB"/>
                </a:solidFill>
                <a:latin typeface="Calibri"/>
                <a:ea typeface="DejaVu Sans"/>
              </a:rPr>
              <a:t>Marlow Navigation Co. Ltd.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5AA5"/>
                </a:solidFill>
                <a:latin typeface="Calibri"/>
                <a:ea typeface="DejaVu Sans"/>
              </a:rPr>
              <a:t>13 Alexandrias Street, 3013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5AA5"/>
                </a:solidFill>
                <a:latin typeface="Calibri"/>
                <a:ea typeface="DejaVu Sans"/>
              </a:rPr>
              <a:t>P.O. Box 54077, CY-3720 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5AA5"/>
                </a:solidFill>
                <a:latin typeface="Calibri"/>
                <a:ea typeface="DejaVu Sans"/>
              </a:rPr>
              <a:t>Limassol, CYPRUS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5AA5"/>
                </a:solidFill>
                <a:latin typeface="Calibri"/>
                <a:ea typeface="DejaVu Sans"/>
              </a:rPr>
              <a:t>Tel: +357 25882588 | Fax: +357 25882599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5AA5"/>
                </a:solidFill>
                <a:latin typeface="Calibri"/>
                <a:ea typeface="DejaVu Sans"/>
              </a:rPr>
              <a:t>E-Mail: info@marlowgroup.com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r>
              <a:rPr lang="pl-PL" sz="1400" b="0" strike="noStrike" spc="-1">
                <a:solidFill>
                  <a:srgbClr val="005AA5"/>
                </a:solidFill>
                <a:latin typeface="Calibri"/>
                <a:ea typeface="DejaVu Sans"/>
              </a:rPr>
              <a:t>Website: marlow-navigation.com</a:t>
            </a:r>
            <a:endParaRPr lang="pl-PL" sz="1400" b="0" strike="noStrike" spc="-1">
              <a:latin typeface="Arial"/>
            </a:endParaRPr>
          </a:p>
          <a:p>
            <a:pPr algn="just">
              <a:lnSpc>
                <a:spcPts val="1701"/>
              </a:lnSpc>
            </a:pPr>
            <a:endParaRPr lang="pl-PL" sz="1400" b="0" strike="noStrike" spc="-1">
              <a:latin typeface="Arial"/>
            </a:endParaRPr>
          </a:p>
        </p:txBody>
      </p:sp>
      <p:pic>
        <p:nvPicPr>
          <p:cNvPr id="95" name="Picture 22"/>
          <p:cNvPicPr/>
          <p:nvPr/>
        </p:nvPicPr>
        <p:blipFill>
          <a:blip r:embed="rId17"/>
          <a:stretch/>
        </p:blipFill>
        <p:spPr>
          <a:xfrm>
            <a:off x="2711520" y="4094280"/>
            <a:ext cx="1442160" cy="835200"/>
          </a:xfrm>
          <a:prstGeom prst="rect">
            <a:avLst/>
          </a:prstGeom>
          <a:ln>
            <a:noFill/>
          </a:ln>
        </p:spPr>
      </p:pic>
      <p:pic>
        <p:nvPicPr>
          <p:cNvPr id="96" name="Picture 23"/>
          <p:cNvPicPr/>
          <p:nvPr/>
        </p:nvPicPr>
        <p:blipFill>
          <a:blip r:embed="rId18"/>
          <a:stretch/>
        </p:blipFill>
        <p:spPr>
          <a:xfrm>
            <a:off x="839520" y="3757320"/>
            <a:ext cx="214560" cy="214560"/>
          </a:xfrm>
          <a:prstGeom prst="rect">
            <a:avLst/>
          </a:prstGeom>
          <a:ln>
            <a:noFill/>
          </a:ln>
        </p:spPr>
      </p:pic>
      <p:pic>
        <p:nvPicPr>
          <p:cNvPr id="97" name="Picture 24"/>
          <p:cNvPicPr/>
          <p:nvPr/>
        </p:nvPicPr>
        <p:blipFill>
          <a:blip r:embed="rId19"/>
          <a:stretch/>
        </p:blipFill>
        <p:spPr>
          <a:xfrm>
            <a:off x="1077840" y="3757320"/>
            <a:ext cx="214560" cy="214560"/>
          </a:xfrm>
          <a:prstGeom prst="rect">
            <a:avLst/>
          </a:prstGeom>
          <a:ln>
            <a:noFill/>
          </a:ln>
        </p:spPr>
      </p:pic>
      <p:pic>
        <p:nvPicPr>
          <p:cNvPr id="98" name="Picture 25"/>
          <p:cNvPicPr/>
          <p:nvPr/>
        </p:nvPicPr>
        <p:blipFill>
          <a:blip r:embed="rId20"/>
          <a:stretch/>
        </p:blipFill>
        <p:spPr>
          <a:xfrm>
            <a:off x="1316520" y="3757320"/>
            <a:ext cx="214560" cy="214560"/>
          </a:xfrm>
          <a:prstGeom prst="rect">
            <a:avLst/>
          </a:prstGeom>
          <a:ln>
            <a:noFill/>
          </a:ln>
        </p:spPr>
      </p:pic>
      <p:pic>
        <p:nvPicPr>
          <p:cNvPr id="99" name="Picture 26"/>
          <p:cNvPicPr/>
          <p:nvPr/>
        </p:nvPicPr>
        <p:blipFill>
          <a:blip r:embed="rId21"/>
          <a:stretch/>
        </p:blipFill>
        <p:spPr>
          <a:xfrm>
            <a:off x="1554840" y="3757320"/>
            <a:ext cx="214560" cy="214560"/>
          </a:xfrm>
          <a:prstGeom prst="rect">
            <a:avLst/>
          </a:prstGeom>
          <a:ln>
            <a:noFill/>
          </a:ln>
        </p:spPr>
      </p:pic>
      <p:pic>
        <p:nvPicPr>
          <p:cNvPr id="100" name="Picture 27"/>
          <p:cNvPicPr/>
          <p:nvPr/>
        </p:nvPicPr>
        <p:blipFill>
          <a:blip r:embed="rId22"/>
          <a:stretch/>
        </p:blipFill>
        <p:spPr>
          <a:xfrm>
            <a:off x="1793520" y="3757320"/>
            <a:ext cx="218160" cy="217800"/>
          </a:xfrm>
          <a:prstGeom prst="rect">
            <a:avLst/>
          </a:prstGeom>
          <a:ln>
            <a:noFill/>
          </a:ln>
        </p:spPr>
      </p:pic>
      <p:sp>
        <p:nvSpPr>
          <p:cNvPr id="101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102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479520" y="1125360"/>
            <a:ext cx="3821040" cy="3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lang="pl-PL" sz="1800" b="0" strike="noStrike" spc="-1">
                <a:solidFill>
                  <a:srgbClr val="005AA5"/>
                </a:solidFill>
                <a:latin typeface="Calibri Light"/>
                <a:ea typeface="DejaVu Sans"/>
              </a:rPr>
              <a:t>PARTNER.SHIP.REDEFINED.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73400" y="2205000"/>
            <a:ext cx="3814920" cy="56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pl-PL" sz="3600" b="0" strike="noStrike" spc="-41">
                <a:solidFill>
                  <a:srgbClr val="005AA5"/>
                </a:solidFill>
                <a:latin typeface="Calibri Light"/>
                <a:ea typeface="DejaVu Sans"/>
              </a:rPr>
              <a:t>FIRE DURING HOT WORKS</a:t>
            </a:r>
            <a:endParaRPr lang="pl-PL" sz="3600" b="0" strike="noStrike" spc="-1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473400" y="4725000"/>
            <a:ext cx="1156680" cy="21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>
              <a:lnSpc>
                <a:spcPct val="100000"/>
              </a:lnSpc>
            </a:pPr>
            <a:r>
              <a:rPr lang="pl-PL" sz="1100" b="0" strike="noStrike" spc="-1">
                <a:solidFill>
                  <a:srgbClr val="005AA5"/>
                </a:solidFill>
                <a:latin typeface="Calibri"/>
                <a:ea typeface="DejaVu Sans"/>
              </a:rPr>
              <a:t>PDB-10-000</a:t>
            </a:r>
            <a:endParaRPr lang="pl-PL" sz="11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23520" y="106200"/>
            <a:ext cx="9791640" cy="144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pl-PL" sz="4800" b="0" strike="noStrike" spc="-41">
                <a:solidFill>
                  <a:srgbClr val="005AA5"/>
                </a:solidFill>
                <a:latin typeface="Calibri Light"/>
                <a:ea typeface="DejaVu Sans"/>
              </a:rPr>
              <a:t>CASE:</a:t>
            </a:r>
            <a:r>
              <a:t/>
            </a:r>
            <a:br/>
            <a:r>
              <a:rPr lang="pl-PL" sz="4800" b="0" strike="noStrike" spc="-41">
                <a:solidFill>
                  <a:srgbClr val="0093BB"/>
                </a:solidFill>
                <a:latin typeface="Calibri Light"/>
                <a:ea typeface="DejaVu Sans"/>
              </a:rPr>
              <a:t>FIRE DURING HOT WORKS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1511640" y="2121480"/>
            <a:ext cx="6191280" cy="255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2400" b="0" strike="noStrike" spc="-1">
                <a:solidFill>
                  <a:srgbClr val="0093BB"/>
                </a:solidFill>
                <a:latin typeface="Calibri"/>
                <a:ea typeface="DejaVu Sans"/>
              </a:rPr>
              <a:t>When :  10-02-2020 </a:t>
            </a:r>
            <a:r>
              <a:t/>
            </a:r>
            <a:br/>
            <a:r>
              <a:rPr lang="pl-PL" sz="2400" b="0" strike="noStrike" spc="-1">
                <a:solidFill>
                  <a:srgbClr val="0093BB"/>
                </a:solidFill>
                <a:latin typeface="Calibri"/>
                <a:ea typeface="DejaVu Sans"/>
              </a:rPr>
              <a:t> </a:t>
            </a:r>
            <a:endParaRPr lang="pl-PL" sz="2400" b="0" strike="noStrike" spc="-1">
              <a:latin typeface="Arial"/>
            </a:endParaRPr>
          </a:p>
          <a:p>
            <a:pPr marL="285840" indent="-284400">
              <a:lnSpc>
                <a:spcPct val="100000"/>
              </a:lnSpc>
              <a:buClr>
                <a:srgbClr val="005AA5"/>
              </a:buClr>
              <a:buFont typeface="Arial"/>
              <a:buChar char="•"/>
            </a:pPr>
            <a:r>
              <a:rPr lang="pl-PL" sz="2400" b="0" strike="noStrike" spc="-1">
                <a:solidFill>
                  <a:srgbClr val="005AA5"/>
                </a:solidFill>
                <a:latin typeface="Calibri"/>
                <a:ea typeface="DejaVu Sans"/>
              </a:rPr>
              <a:t>Where: at Sea</a:t>
            </a:r>
            <a:endParaRPr lang="pl-PL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latin typeface="Arial"/>
            </a:endParaRPr>
          </a:p>
        </p:txBody>
      </p:sp>
      <p:pic>
        <p:nvPicPr>
          <p:cNvPr id="144" name="Picture 143"/>
          <p:cNvPicPr/>
          <p:nvPr/>
        </p:nvPicPr>
        <p:blipFill>
          <a:blip r:embed="rId2"/>
          <a:stretch/>
        </p:blipFill>
        <p:spPr>
          <a:xfrm>
            <a:off x="6624000" y="1556640"/>
            <a:ext cx="4272840" cy="4822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144"/>
          <p:cNvPicPr/>
          <p:nvPr/>
        </p:nvPicPr>
        <p:blipFill>
          <a:blip r:embed="rId2"/>
          <a:stretch/>
        </p:blipFill>
        <p:spPr>
          <a:xfrm>
            <a:off x="8817840" y="1746000"/>
            <a:ext cx="3257640" cy="3096000"/>
          </a:xfrm>
          <a:prstGeom prst="rect">
            <a:avLst/>
          </a:prstGeom>
          <a:ln>
            <a:noFill/>
          </a:ln>
        </p:spPr>
      </p:pic>
      <p:sp>
        <p:nvSpPr>
          <p:cNvPr id="146" name="CustomShape 1"/>
          <p:cNvSpPr/>
          <p:nvPr/>
        </p:nvSpPr>
        <p:spPr>
          <a:xfrm>
            <a:off x="623520" y="106200"/>
            <a:ext cx="9791640" cy="144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pl-PL" sz="4800" b="0" strike="noStrike" spc="-41">
                <a:solidFill>
                  <a:srgbClr val="005AA5"/>
                </a:solidFill>
                <a:latin typeface="Calibri Light"/>
                <a:ea typeface="DejaVu Sans"/>
              </a:rPr>
              <a:t>CASE:</a:t>
            </a:r>
            <a:r>
              <a:t/>
            </a:r>
            <a:br/>
            <a:r>
              <a:rPr lang="pl-PL" sz="4800" b="0" strike="noStrike" spc="-41">
                <a:solidFill>
                  <a:srgbClr val="0093BB"/>
                </a:solidFill>
                <a:latin typeface="Calibri Light"/>
                <a:ea typeface="DejaVu Sans"/>
              </a:rPr>
              <a:t>FIRE DURING HOT WORKS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719640" y="1800000"/>
            <a:ext cx="10655640" cy="328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3600" b="0" strike="noStrike" spc="-1">
                <a:solidFill>
                  <a:srgbClr val="005AA5"/>
                </a:solidFill>
                <a:latin typeface="Calibri"/>
                <a:ea typeface="DejaVu Sans"/>
              </a:rPr>
              <a:t>COURSE OF EVENTS</a:t>
            </a:r>
            <a:endParaRPr lang="pl-PL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On 09-02-2020 was found that hydraulic pipe of stbd mooring winch is leaking </a:t>
            </a: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10th of February oil was drained from the stbd mooring winch hydraulic system and area was prepared for hot work</a:t>
            </a: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15:35 - Commence of hot works to dismount the old leaking pipe.</a:t>
            </a: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16:10 - Ch.Officer(st-by person) reported that "fire in the forecastle switch room"</a:t>
            </a: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16:12 - Attempt to extinguish the fire with fire extinguishers with no positive result.</a:t>
            </a: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16:15 - Crew on st-by, ventilation/fire flaps closed, electrical supply of the forecastle switched off.</a:t>
            </a: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16:28 – Fire squad reached the centre of fire fighting area (switch room).</a:t>
            </a:r>
            <a:endParaRPr lang="pl-PL" sz="20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16:36 - Fire completely extinguished. All men out and safe.</a:t>
            </a: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23520" y="106200"/>
            <a:ext cx="9791640" cy="144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pl-PL" sz="4800" b="0" strike="noStrike" spc="-41">
                <a:solidFill>
                  <a:srgbClr val="005AA5"/>
                </a:solidFill>
                <a:latin typeface="Calibri Light"/>
                <a:ea typeface="DejaVu Sans"/>
              </a:rPr>
              <a:t>CASE:</a:t>
            </a:r>
            <a:r>
              <a:t/>
            </a:r>
            <a:br/>
            <a:r>
              <a:rPr lang="pl-PL" sz="4800" b="0" strike="noStrike" spc="-41">
                <a:solidFill>
                  <a:srgbClr val="0093BB"/>
                </a:solidFill>
                <a:latin typeface="Calibri Light"/>
                <a:ea typeface="DejaVu Sans"/>
              </a:rPr>
              <a:t>FIRE DURING HOT WORKS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648000" y="1872000"/>
            <a:ext cx="5543280" cy="328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3600" b="0" strike="noStrike" spc="-1">
                <a:solidFill>
                  <a:srgbClr val="005AA5"/>
                </a:solidFill>
                <a:latin typeface="Calibri"/>
                <a:ea typeface="DejaVu Sans"/>
              </a:rPr>
              <a:t>WHY THIS HAPPENED</a:t>
            </a:r>
            <a:endParaRPr lang="pl-PL" sz="3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6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Symbol"/>
              <a:buChar char=""/>
            </a:pP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Main cause of fire was that crew overlooked fact that the </a:t>
            </a:r>
            <a:r>
              <a:rPr lang="pl-PL" sz="2000" b="1" strike="noStrike" spc="-1">
                <a:solidFill>
                  <a:srgbClr val="005AA5"/>
                </a:solidFill>
                <a:latin typeface="Calibri"/>
                <a:ea typeface="DejaVu Sans"/>
              </a:rPr>
              <a:t>ceiling</a:t>
            </a: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 and the </a:t>
            </a:r>
            <a:r>
              <a:rPr lang="pl-PL" sz="2000" b="1" strike="noStrike" spc="-1">
                <a:solidFill>
                  <a:srgbClr val="005AA5"/>
                </a:solidFill>
                <a:latin typeface="Calibri"/>
                <a:ea typeface="DejaVu Sans"/>
              </a:rPr>
              <a:t>wall</a:t>
            </a: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 </a:t>
            </a:r>
            <a:r>
              <a:rPr lang="pl-PL" sz="2000" b="1" strike="noStrike" spc="-1">
                <a:solidFill>
                  <a:srgbClr val="005AA5"/>
                </a:solidFill>
                <a:latin typeface="Calibri"/>
                <a:ea typeface="DejaVu Sans"/>
              </a:rPr>
              <a:t>had</a:t>
            </a: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 partly </a:t>
            </a:r>
            <a:r>
              <a:rPr lang="pl-PL" sz="2000" b="1" strike="noStrike" spc="-1">
                <a:solidFill>
                  <a:srgbClr val="005AA5"/>
                </a:solidFill>
                <a:latin typeface="Calibri"/>
                <a:ea typeface="DejaVu Sans"/>
              </a:rPr>
              <a:t>an oily surface</a:t>
            </a: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.  The spark reached the oily area and later</a:t>
            </a:r>
            <a:r>
              <a:rPr lang="pl-PL" sz="2000" b="1" strike="noStrike" spc="-1">
                <a:solidFill>
                  <a:srgbClr val="005AA5"/>
                </a:solidFill>
                <a:latin typeface="Calibri"/>
                <a:ea typeface="DejaVu Sans"/>
              </a:rPr>
              <a:t> fire jumped to the stored, used safety equipment </a:t>
            </a: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(old fire box and used fire hoses) </a:t>
            </a:r>
            <a:r>
              <a:rPr lang="pl-PL" sz="2000" b="1" strike="noStrike" spc="-1">
                <a:solidFill>
                  <a:srgbClr val="005AA5"/>
                </a:solidFill>
                <a:latin typeface="Calibri"/>
                <a:ea typeface="DejaVu Sans"/>
              </a:rPr>
              <a:t>which was not moved out</a:t>
            </a:r>
            <a:r>
              <a:rPr lang="pl-PL" sz="2000" b="0" strike="noStrike" spc="-1">
                <a:solidFill>
                  <a:srgbClr val="005AA5"/>
                </a:solidFill>
                <a:latin typeface="Calibri"/>
                <a:ea typeface="DejaVu Sans"/>
              </a:rPr>
              <a:t> from the working area far enough.</a:t>
            </a: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000" b="0" strike="noStrike" spc="-1">
              <a:latin typeface="Arial"/>
            </a:endParaRPr>
          </a:p>
        </p:txBody>
      </p:sp>
      <p:pic>
        <p:nvPicPr>
          <p:cNvPr id="150" name="Picture 149"/>
          <p:cNvPicPr/>
          <p:nvPr/>
        </p:nvPicPr>
        <p:blipFill>
          <a:blip r:embed="rId2"/>
          <a:stretch/>
        </p:blipFill>
        <p:spPr>
          <a:xfrm>
            <a:off x="6192000" y="1800000"/>
            <a:ext cx="5713920" cy="4285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23520" y="106200"/>
            <a:ext cx="9791640" cy="144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pl-PL" sz="4800" b="0" strike="noStrike" spc="-41">
                <a:solidFill>
                  <a:srgbClr val="005AA5"/>
                </a:solidFill>
                <a:latin typeface="Calibri Light"/>
                <a:ea typeface="DejaVu Sans"/>
              </a:rPr>
              <a:t>CASE:</a:t>
            </a:r>
            <a:r>
              <a:t/>
            </a:r>
            <a:br/>
            <a:r>
              <a:rPr lang="pl-PL" sz="4800" b="0" strike="noStrike" spc="-41">
                <a:solidFill>
                  <a:srgbClr val="0093BB"/>
                </a:solidFill>
                <a:latin typeface="Calibri Light"/>
                <a:ea typeface="DejaVu Sans"/>
              </a:rPr>
              <a:t>FIRE DURING HOT WORKS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647999" y="1872000"/>
            <a:ext cx="8120254" cy="403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3400" b="0" strike="noStrike" spc="-1" dirty="0">
                <a:solidFill>
                  <a:srgbClr val="005AA5"/>
                </a:solidFill>
                <a:latin typeface="Calibri"/>
                <a:ea typeface="DejaVu Sans"/>
              </a:rPr>
              <a:t>HOW THIS COULD BE PREVENTED </a:t>
            </a:r>
            <a:r>
              <a:rPr lang="pl-PL" sz="3400" b="0" strike="noStrike" spc="-1" dirty="0" smtClean="0">
                <a:solidFill>
                  <a:srgbClr val="005AA5"/>
                </a:solidFill>
                <a:latin typeface="Calibri"/>
                <a:ea typeface="DejaVu Sans"/>
              </a:rPr>
              <a:t>?</a:t>
            </a:r>
            <a:endParaRPr lang="en-GB" sz="3400" spc="-1" dirty="0">
              <a:latin typeface="Arial"/>
            </a:endParaRPr>
          </a:p>
          <a:p>
            <a:pPr marL="1440">
              <a:lnSpc>
                <a:spcPct val="100000"/>
              </a:lnSpc>
              <a:buClr>
                <a:srgbClr val="0093BB"/>
              </a:buClr>
            </a:pPr>
            <a:endParaRPr lang="en-GB" sz="3200" spc="-1" dirty="0">
              <a:latin typeface="Arial"/>
            </a:endParaRPr>
          </a:p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2400" b="0" strike="noStrike" spc="-1" dirty="0" smtClean="0">
                <a:solidFill>
                  <a:srgbClr val="005AA5"/>
                </a:solidFill>
                <a:latin typeface="Calibri"/>
                <a:ea typeface="DejaVu Sans"/>
              </a:rPr>
              <a:t>Risk </a:t>
            </a:r>
            <a:r>
              <a:rPr lang="pl-PL" sz="2400" b="0" strike="noStrike" spc="-1" dirty="0">
                <a:solidFill>
                  <a:srgbClr val="005AA5"/>
                </a:solidFill>
                <a:latin typeface="Calibri"/>
                <a:ea typeface="DejaVu Sans"/>
              </a:rPr>
              <a:t>asessment prior starting of works</a:t>
            </a:r>
            <a:endParaRPr lang="pl-PL" sz="2400" b="0" strike="noStrike" spc="-1" dirty="0">
              <a:latin typeface="Arial"/>
            </a:endParaRPr>
          </a:p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2400" b="0" strike="noStrike" spc="-1" dirty="0">
                <a:solidFill>
                  <a:srgbClr val="005AA5"/>
                </a:solidFill>
                <a:latin typeface="Calibri"/>
                <a:ea typeface="DejaVu Sans"/>
              </a:rPr>
              <a:t>Proper preparation of area where hot works will be done – removal of flammable materials.</a:t>
            </a:r>
            <a:endParaRPr lang="pl-PL" sz="2400" b="0" strike="noStrike" spc="-1" dirty="0">
              <a:latin typeface="Arial"/>
            </a:endParaRPr>
          </a:p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2400" b="0" strike="noStrike" spc="-1" dirty="0">
                <a:solidFill>
                  <a:srgbClr val="005AA5"/>
                </a:solidFill>
                <a:latin typeface="Calibri"/>
                <a:ea typeface="DejaVu Sans"/>
              </a:rPr>
              <a:t>Fire extinguisher available next to hot works area</a:t>
            </a:r>
            <a:endParaRPr lang="pl-PL" sz="2400" b="0" strike="noStrike" spc="-1" dirty="0">
              <a:latin typeface="Arial"/>
            </a:endParaRPr>
          </a:p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r>
              <a:rPr lang="pl-PL" sz="2400" b="0" strike="noStrike" spc="-1" dirty="0">
                <a:solidFill>
                  <a:srgbClr val="005AA5"/>
                </a:solidFill>
                <a:latin typeface="Calibri"/>
                <a:ea typeface="DejaVu Sans"/>
              </a:rPr>
              <a:t>Exact check of arrangements by </a:t>
            </a:r>
            <a:r>
              <a:rPr lang="pl-PL" sz="2400" b="0" strike="noStrike" spc="-1" dirty="0" smtClean="0">
                <a:solidFill>
                  <a:srgbClr val="005AA5"/>
                </a:solidFill>
                <a:latin typeface="Calibri"/>
                <a:ea typeface="DejaVu Sans"/>
              </a:rPr>
              <a:t>superiors</a:t>
            </a:r>
            <a:endParaRPr lang="en-GB" sz="2400" b="0" strike="noStrike" spc="-1" dirty="0" smtClean="0">
              <a:solidFill>
                <a:srgbClr val="005AA5"/>
              </a:solidFill>
              <a:latin typeface="Calibri"/>
              <a:ea typeface="DejaVu Sans"/>
            </a:endParaRPr>
          </a:p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endParaRPr lang="en-GB" sz="2400" spc="-1" dirty="0">
              <a:solidFill>
                <a:srgbClr val="005AA5"/>
              </a:solidFill>
              <a:latin typeface="Calibri"/>
            </a:endParaRPr>
          </a:p>
          <a:p>
            <a:pPr marL="1440">
              <a:buClr>
                <a:srgbClr val="0093BB"/>
              </a:buClr>
            </a:pPr>
            <a:r>
              <a:rPr lang="en-GB" sz="2000" spc="-1" dirty="0" smtClean="0">
                <a:solidFill>
                  <a:schemeClr val="accent2"/>
                </a:solidFill>
              </a:rPr>
              <a:t>(All points are part of HOT </a:t>
            </a:r>
            <a:r>
              <a:rPr lang="en-GB" sz="2000" spc="-1" dirty="0">
                <a:solidFill>
                  <a:schemeClr val="accent2"/>
                </a:solidFill>
              </a:rPr>
              <a:t>WORK PERMIT </a:t>
            </a:r>
            <a:r>
              <a:rPr lang="en-GB" sz="2000" spc="-1" dirty="0" smtClean="0">
                <a:solidFill>
                  <a:schemeClr val="accent2"/>
                </a:solidFill>
              </a:rPr>
              <a:t>PROCEDURE)</a:t>
            </a:r>
            <a:endParaRPr lang="en-GB" sz="2000" spc="-1" dirty="0">
              <a:solidFill>
                <a:schemeClr val="accent2"/>
              </a:solidFill>
            </a:endParaRPr>
          </a:p>
          <a:p>
            <a:pPr marL="1440">
              <a:lnSpc>
                <a:spcPct val="100000"/>
              </a:lnSpc>
              <a:buClr>
                <a:srgbClr val="0093BB"/>
              </a:buClr>
            </a:pPr>
            <a:endParaRPr lang="pl-PL" sz="2400" b="0" strike="noStrike" spc="-1" dirty="0">
              <a:latin typeface="Arial"/>
            </a:endParaRPr>
          </a:p>
          <a:p>
            <a:pPr marL="285840" indent="-284400">
              <a:lnSpc>
                <a:spcPct val="100000"/>
              </a:lnSpc>
              <a:buClr>
                <a:srgbClr val="0093BB"/>
              </a:buClr>
              <a:buFont typeface="Arial"/>
              <a:buChar char="•"/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363440" y="2037600"/>
            <a:ext cx="4444560" cy="3722400"/>
            <a:chOff x="7363440" y="2037600"/>
            <a:chExt cx="4444560" cy="3722400"/>
          </a:xfrm>
        </p:grpSpPr>
        <p:grpSp>
          <p:nvGrpSpPr>
            <p:cNvPr id="3" name="Group 2"/>
            <p:cNvGrpSpPr/>
            <p:nvPr/>
          </p:nvGrpSpPr>
          <p:grpSpPr>
            <a:xfrm>
              <a:off x="7363440" y="2037600"/>
              <a:ext cx="4444560" cy="3722400"/>
              <a:chOff x="7363440" y="2037600"/>
              <a:chExt cx="4444560" cy="3722400"/>
            </a:xfrm>
          </p:grpSpPr>
          <p:pic>
            <p:nvPicPr>
              <p:cNvPr id="153" name="Picture 152"/>
              <p:cNvPicPr/>
              <p:nvPr/>
            </p:nvPicPr>
            <p:blipFill>
              <a:blip r:embed="rId2"/>
              <a:stretch/>
            </p:blipFill>
            <p:spPr>
              <a:xfrm>
                <a:off x="7363440" y="2037600"/>
                <a:ext cx="4444560" cy="3722400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2" name="Picture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68253" y="3021642"/>
                <a:ext cx="409524" cy="2019048"/>
              </a:xfrm>
              <a:prstGeom prst="rect">
                <a:avLst/>
              </a:prstGeom>
            </p:spPr>
          </p:pic>
        </p:grpSp>
        <p:sp>
          <p:nvSpPr>
            <p:cNvPr id="4" name="TextBox 3"/>
            <p:cNvSpPr txBox="1"/>
            <p:nvPr/>
          </p:nvSpPr>
          <p:spPr>
            <a:xfrm>
              <a:off x="8820620" y="2787808"/>
              <a:ext cx="21643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rgbClr val="C00000"/>
                  </a:solidFill>
                  <a:latin typeface="Segoe Script" panose="030B0504020000000003" pitchFamily="66" charset="0"/>
                </a:rPr>
                <a:t>HOT WORK PERMIT</a:t>
              </a:r>
              <a:endParaRPr lang="en-GB" sz="1400" b="1" dirty="0">
                <a:solidFill>
                  <a:srgbClr val="C00000"/>
                </a:solidFill>
                <a:latin typeface="Segoe Script" panose="030B0504020000000003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719280" y="1123200"/>
            <a:ext cx="3434400" cy="3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 marL="91440" indent="-9000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Calibri"/>
              <a:buChar char=" "/>
            </a:pPr>
            <a:r>
              <a:rPr lang="pl-PL" sz="3400" b="0" strike="noStrike" cap="all" spc="-1">
                <a:solidFill>
                  <a:srgbClr val="005AA5"/>
                </a:solidFill>
                <a:latin typeface="Calibri"/>
                <a:ea typeface="DejaVu Sans"/>
              </a:rPr>
              <a:t>THANK YOU!</a:t>
            </a:r>
            <a:endParaRPr lang="pl-PL" sz="3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18115</TotalTime>
  <Words>263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Calibri Light</vt:lpstr>
      <vt:lpstr>DejaVu Sans</vt:lpstr>
      <vt:lpstr>Segoe Script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Michael Komodromou</dc:creator>
  <dc:description/>
  <cp:lastModifiedBy>Marlow</cp:lastModifiedBy>
  <cp:revision>873</cp:revision>
  <cp:lastPrinted>2015-08-21T05:56:42Z</cp:lastPrinted>
  <dcterms:created xsi:type="dcterms:W3CDTF">2015-07-27T11:12:49Z</dcterms:created>
  <dcterms:modified xsi:type="dcterms:W3CDTF">2020-12-21T07:45:56Z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